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1" r:id="rId6"/>
    <p:sldMasterId id="214748366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6858000" cx="12192000"/>
  <p:notesSz cx="6858000" cy="9144000"/>
  <p:embeddedFontLst>
    <p:embeddedFont>
      <p:font typeface="Lato"/>
      <p:regular r:id="rId34"/>
      <p:bold r:id="rId35"/>
      <p:italic r:id="rId36"/>
      <p:boldItalic r:id="rId37"/>
    </p:embeddedFont>
    <p:embeddedFont>
      <p:font typeface="Lato Black"/>
      <p:bold r:id="rId38"/>
      <p:boldItalic r:id="rId39"/>
    </p:embeddedFont>
    <p:embeddedFont>
      <p:font typeface="Oswald SemiBold"/>
      <p:regular r:id="rId40"/>
      <p:bold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36">
          <p15:clr>
            <a:srgbClr val="A4A3A4"/>
          </p15:clr>
        </p15:guide>
        <p15:guide id="2" pos="60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gFUnB+gbX0os7aTsLyRjJ6Ad2W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24655D-C401-4156-BB8C-BF1F53E66CE8}">
  <a:tblStyle styleId="{8924655D-C401-4156-BB8C-BF1F53E66C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 orient="horz"/>
        <p:guide pos="60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SemiBold-regular.fntdata"/><Relationship Id="rId20" Type="http://schemas.openxmlformats.org/officeDocument/2006/relationships/slide" Target="slides/slide12.xml"/><Relationship Id="rId42" Type="http://schemas.openxmlformats.org/officeDocument/2006/relationships/font" Target="fonts/Oswald-regular.fntdata"/><Relationship Id="rId41" Type="http://schemas.openxmlformats.org/officeDocument/2006/relationships/font" Target="fonts/OswaldSemiBold-bold.fntdata"/><Relationship Id="rId22" Type="http://schemas.openxmlformats.org/officeDocument/2006/relationships/slide" Target="slides/slide14.xml"/><Relationship Id="rId44" Type="http://customschemas.google.com/relationships/presentationmetadata" Target="metadata"/><Relationship Id="rId21" Type="http://schemas.openxmlformats.org/officeDocument/2006/relationships/slide" Target="slides/slide13.xml"/><Relationship Id="rId43" Type="http://schemas.openxmlformats.org/officeDocument/2006/relationships/font" Target="fonts/Oswald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Lato-bold.fntdata"/><Relationship Id="rId12" Type="http://schemas.openxmlformats.org/officeDocument/2006/relationships/slide" Target="slides/slide4.xml"/><Relationship Id="rId34" Type="http://schemas.openxmlformats.org/officeDocument/2006/relationships/font" Target="fonts/Lato-regular.fntdata"/><Relationship Id="rId15" Type="http://schemas.openxmlformats.org/officeDocument/2006/relationships/slide" Target="slides/slide7.xml"/><Relationship Id="rId37" Type="http://schemas.openxmlformats.org/officeDocument/2006/relationships/font" Target="fonts/Lato-boldItalic.fntdata"/><Relationship Id="rId14" Type="http://schemas.openxmlformats.org/officeDocument/2006/relationships/slide" Target="slides/slide6.xml"/><Relationship Id="rId36" Type="http://schemas.openxmlformats.org/officeDocument/2006/relationships/font" Target="fonts/Lato-italic.fntdata"/><Relationship Id="rId17" Type="http://schemas.openxmlformats.org/officeDocument/2006/relationships/slide" Target="slides/slide9.xml"/><Relationship Id="rId39" Type="http://schemas.openxmlformats.org/officeDocument/2006/relationships/font" Target="fonts/LatoBlack-boldItalic.fntdata"/><Relationship Id="rId16" Type="http://schemas.openxmlformats.org/officeDocument/2006/relationships/slide" Target="slides/slide8.xml"/><Relationship Id="rId38" Type="http://schemas.openxmlformats.org/officeDocument/2006/relationships/font" Target="fonts/LatoBlack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4bd6a1d6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a4bd6a1d6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a4bd6a1d64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a4bd6a1d6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a4bd6a1d6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a4bd6a1d6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4bd6a1d64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4bd6a1d6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a4bd6a1d64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a4bd6a1d6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a4bd6a1d6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a4bd6a1d6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a4bd6a1d64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a4bd6a1d64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a4bd6a1d64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4bd6a1d64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4bd6a1d64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a4bd6a1d64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4d3f1adba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a4d3f1adba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a4d3f1adba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4d3f1adba_4_1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a4d3f1adba_4_1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a4d3f1adba_4_1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4d3f1adba_4_5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a4d3f1adba_4_5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a4dfc7fcf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a4dfc7fcf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a4dfc7fcf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a4dfc7fcf4_0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a4dfc7fcf4_0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a4dfc7fcf4_0_4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a4dfc7fcf4_0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a4dfc7fcf4_0_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a4dfc7fcf4_0_4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4dfc7fcf4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a4dfc7fcf4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a4dfc7fcf4_0_4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4dfc7fcf4_0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a4dfc7fcf4_0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a4dfc7fcf4_0_5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a4d3f1adba_5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1a4d3f1adba_5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e8530e19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ae8530e19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a762e2134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a762e2134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01">
  <p:cSld name="TITLE_0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0">
  <p:cSld name="CONTENT_10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Illinois System logo" id="59" name="Google Shape;5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61" name="Google Shape;61;p36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36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36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_08">
  <p:cSld name="1_CONTENT_08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Illinois System logo" id="65" name="Google Shape;6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7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67" name="Google Shape;67;p37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37"/>
          <p:cNvSpPr txBox="1"/>
          <p:nvPr>
            <p:ph type="title"/>
          </p:nvPr>
        </p:nvSpPr>
        <p:spPr>
          <a:xfrm>
            <a:off x="838200" y="677322"/>
            <a:ext cx="6938473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37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2">
  <p:cSld name="CONTENT_1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8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E9EA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E8E9EA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38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8E9EA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E8E9EA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E9E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E8E9EA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E9E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E8E9EA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E9E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E8E9EA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8E9E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E8E9EA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3" name="Google Shape;73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8E9EA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74" name="Google Shape;74;p38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E8E9E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Illinois System logo" id="75" name="Google Shape;7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0871" y="6385982"/>
            <a:ext cx="3702929" cy="26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04">
  <p:cSld name="CONTENT_0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9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39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9" name="Google Shape;79;p3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80" name="Google Shape;80;p39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Illinois System logo" id="81" name="Google Shape;8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1">
  <p:cSld name="CONTENT_1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0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University of Illinois System logo" id="84" name="Google Shape;8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0871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86" name="Google Shape;86;p40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40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3">
  <p:cSld name="CONTENT_1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descr="University of Illinois System logo" id="90" name="Google Shape;9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0871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1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41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4d3f1adba_4_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a4d3f1adba_4_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g1a4d3f1adba_4_8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1a4d3f1adba_4_8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a4d3f1adba_4_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4d3f1adba_4_1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1a4d3f1adba_4_16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2" name="Google Shape;102;g1a4d3f1adba_4_168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3" name="Google Shape;103;g1a4d3f1adba_4_16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1a4d3f1adba_4_16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1a4d3f1adba_4_1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4d3f1adba_4_26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1a4d3f1adba_4_261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g1a4d3f1adba_4_26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1a4d3f1adba_4_26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1a4d3f1adba_4_26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4d3f1adba_4_26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g1a4d3f1adba_4_26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1a4d3f1adba_4_26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1a4d3f1adba_4_26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1a4d3f1adba_4_26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02">
  <p:cSld name="TITLE_0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/>
          <p:nvPr/>
        </p:nvSpPr>
        <p:spPr>
          <a:xfrm>
            <a:off x="745599" y="2139455"/>
            <a:ext cx="11065401" cy="2306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a4d3f1adba_4_26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1a4d3f1adba_4_262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g1a4d3f1adba_4_262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g1a4d3f1adba_4_26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1a4d3f1adba_4_26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1a4d3f1adba_4_26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3f1adba_4_263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1a4d3f1adba_4_263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g1a4d3f1adba_4_26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a4d3f1adba_4_26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1a4d3f1adba_4_26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4d3f1adba_4_263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1a4d3f1adba_4_263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0" name="Google Shape;140;g1a4d3f1adba_4_263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g1a4d3f1adba_4_263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g1a4d3f1adba_4_263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g1a4d3f1adba_4_26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1a4d3f1adba_4_26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1a4d3f1adba_4_26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4d3f1adba_4_26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1a4d3f1adba_4_26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1a4d3f1adba_4_26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1a4d3f1adba_4_26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4d3f1adba_4_26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1a4d3f1adba_4_26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1a4d3f1adba_4_26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4d3f1adba_4_265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1a4d3f1adba_4_265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8" name="Google Shape;158;g1a4d3f1adba_4_265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g1a4d3f1adba_4_26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1a4d3f1adba_4_26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1a4d3f1adba_4_26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4d3f1adba_4_266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1a4d3f1adba_4_266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g1a4d3f1adba_4_266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6" name="Google Shape;166;g1a4d3f1adba_4_26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g1a4d3f1adba_4_26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1a4d3f1adba_4_26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4d3f1adba_4_26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1a4d3f1adba_4_267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g1a4d3f1adba_4_26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1a4d3f1adba_4_267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1a4d3f1adba_4_26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4d3f1adba_4_267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1a4d3f1adba_4_267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g1a4d3f1adba_4_267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1a4d3f1adba_4_267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g1a4d3f1adba_4_26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01">
  <p:cSld name="CONTENT_0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20" name="Google Shape;20;p29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Illinois System logo" id="21" name="Google Shape;2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0871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9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02">
  <p:cSld name="CONTENT_0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/>
          <p:nvPr>
            <p:ph idx="10" type="dt"/>
          </p:nvPr>
        </p:nvSpPr>
        <p:spPr>
          <a:xfrm>
            <a:off x="838200" y="62965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descr="University of Illinois System logo" id="26" name="Google Shape;2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0871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0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838200" y="2640647"/>
            <a:ext cx="10515600" cy="3536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03">
  <p:cSld name="CONTENT_0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610600" y="6291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descr="University of Illinois System logo" id="31" name="Google Shape;3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1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05">
  <p:cSld name="CONTENT_0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36" name="Google Shape;36;p32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Illinois System logo" id="37" name="Google Shape;3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2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32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06">
  <p:cSld name="CONTENT_06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42" name="Google Shape;42;p33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Illinois System logo" id="43" name="Google Shape;4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3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33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07">
  <p:cSld name="CONTENT_0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48" name="Google Shape;48;p34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niversity of Illinois System logo" id="49" name="Google Shape;4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677322"/>
            <a:ext cx="6938473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08">
  <p:cSld name="CONTENT_0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Illinois System logo" id="53" name="Google Shape;5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6385982"/>
            <a:ext cx="3702929" cy="2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5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55" name="Google Shape;55;p35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35"/>
          <p:cNvSpPr txBox="1"/>
          <p:nvPr>
            <p:ph type="title"/>
          </p:nvPr>
        </p:nvSpPr>
        <p:spPr>
          <a:xfrm>
            <a:off x="838200" y="677322"/>
            <a:ext cx="6938473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  <a:defRPr b="0" i="0" sz="4800" u="none" cap="none" strike="noStrik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455A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">
          <p15:clr>
            <a:srgbClr val="FBAE40"/>
          </p15:clr>
        </p15:guide>
        <p15:guide id="2" orient="horz" pos="86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838200" y="5486400"/>
            <a:ext cx="114300" cy="716756"/>
          </a:xfrm>
          <a:prstGeom prst="rect">
            <a:avLst/>
          </a:prstGeom>
          <a:solidFill>
            <a:srgbClr val="0455A4"/>
          </a:solidFill>
          <a:ln cap="flat" cmpd="sng" w="12700">
            <a:solidFill>
              <a:srgbClr val="0D1D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iversity of Illinois System logo" id="11" name="Google Shape;1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993" y="684494"/>
            <a:ext cx="2409448" cy="91701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8"/>
          <p:cNvCxnSpPr/>
          <p:nvPr/>
        </p:nvCxnSpPr>
        <p:spPr>
          <a:xfrm>
            <a:off x="838200" y="6176962"/>
            <a:ext cx="10515600" cy="0"/>
          </a:xfrm>
          <a:prstGeom prst="straightConnector1">
            <a:avLst/>
          </a:prstGeom>
          <a:noFill/>
          <a:ln cap="flat" cmpd="sng" w="12700">
            <a:solidFill>
              <a:srgbClr val="13294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4d3f1adba_4_26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g1a4d3f1adba_4_26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g1a4d3f1adba_4_260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g1a4d3f1adba_4_260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g1a4d3f1adba_4_26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code/devrichan/random-forest-regressor-and-parameters" TargetMode="External"/><Relationship Id="rId4" Type="http://schemas.openxmlformats.org/officeDocument/2006/relationships/hyperlink" Target="https://www.kaggle.com/code/gavinmandias/beijing-housing-prices-analysing-and-predicting" TargetMode="External"/><Relationship Id="rId5" Type="http://schemas.openxmlformats.org/officeDocument/2006/relationships/hyperlink" Target="https://www.kaggle.com/code/aadhavvignesh/regression-with-scikit-learn-practical-ml-1" TargetMode="External"/><Relationship Id="rId6" Type="http://schemas.openxmlformats.org/officeDocument/2006/relationships/hyperlink" Target="https://www.kaggle.com/code/zhn490331276/beijing-house-price-predicting" TargetMode="External"/><Relationship Id="rId7" Type="http://schemas.openxmlformats.org/officeDocument/2006/relationships/hyperlink" Target="https://www.kaggle.com/code/jonathanbouchet/forecasting-beijing-s-hous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 txBox="1"/>
          <p:nvPr>
            <p:ph type="title"/>
          </p:nvPr>
        </p:nvSpPr>
        <p:spPr>
          <a:xfrm>
            <a:off x="838200" y="1998339"/>
            <a:ext cx="7767181" cy="3254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7200"/>
              <a:buFont typeface="Oswald SemiBold"/>
              <a:buNone/>
            </a:pPr>
            <a:r>
              <a:rPr lang="en-US" sz="7200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Beijing </a:t>
            </a:r>
            <a:br>
              <a:rPr lang="en-US" sz="7200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rPr>
            </a:br>
            <a:r>
              <a:rPr lang="en-US" sz="7200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Housing Prices</a:t>
            </a:r>
            <a:endParaRPr sz="4800" cap="none">
              <a:solidFill>
                <a:srgbClr val="0455A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1096275" y="5297900"/>
            <a:ext cx="687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455A4"/>
                </a:solidFill>
                <a:latin typeface="Lato Black"/>
                <a:ea typeface="Lato Black"/>
                <a:cs typeface="Lato Black"/>
                <a:sym typeface="Lato Black"/>
              </a:rPr>
              <a:t>Predicting Total Price and</a:t>
            </a:r>
            <a:br>
              <a:rPr lang="en-US" sz="2700">
                <a:solidFill>
                  <a:srgbClr val="0455A4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2700">
                <a:solidFill>
                  <a:srgbClr val="0455A4"/>
                </a:solidFill>
                <a:latin typeface="Lato Black"/>
                <a:ea typeface="Lato Black"/>
                <a:cs typeface="Lato Black"/>
                <a:sym typeface="Lato Black"/>
              </a:rPr>
              <a:t>Identifying Over- and Underpriced Listings</a:t>
            </a:r>
            <a:endParaRPr/>
          </a:p>
        </p:txBody>
      </p:sp>
      <p:sp>
        <p:nvSpPr>
          <p:cNvPr id="187" name="Google Shape;187;p1"/>
          <p:cNvSpPr txBox="1"/>
          <p:nvPr/>
        </p:nvSpPr>
        <p:spPr>
          <a:xfrm>
            <a:off x="8605375" y="863700"/>
            <a:ext cx="288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3366"/>
                </a:solidFill>
              </a:rPr>
              <a:t>Junseok Yang</a:t>
            </a:r>
            <a:br>
              <a:rPr b="1" lang="en-US" sz="1800">
                <a:solidFill>
                  <a:srgbClr val="003366"/>
                </a:solidFill>
              </a:rPr>
            </a:br>
            <a:r>
              <a:rPr b="1" lang="en-US" sz="1800">
                <a:solidFill>
                  <a:srgbClr val="003366"/>
                </a:solidFill>
              </a:rPr>
              <a:t>Himanshu Kumar</a:t>
            </a:r>
            <a:br>
              <a:rPr b="1" lang="en-US" sz="1800">
                <a:solidFill>
                  <a:srgbClr val="003366"/>
                </a:solidFill>
              </a:rPr>
            </a:br>
            <a:r>
              <a:rPr b="1" lang="en-US" sz="1800">
                <a:solidFill>
                  <a:srgbClr val="003366"/>
                </a:solidFill>
              </a:rPr>
              <a:t>Matthew Jewell</a:t>
            </a:r>
            <a:endParaRPr b="1" sz="1800">
              <a:solidFill>
                <a:srgbClr val="0033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"/>
              <a:buNone/>
            </a:pPr>
            <a:r>
              <a:rPr b="1" lang="en-US">
                <a:latin typeface="Oswald"/>
                <a:ea typeface="Oswald"/>
                <a:cs typeface="Oswald"/>
                <a:sym typeface="Oswald"/>
              </a:rPr>
              <a:t>LINEAR REGRESSION</a:t>
            </a:r>
            <a:endParaRPr/>
          </a:p>
        </p:txBody>
      </p:sp>
      <p:sp>
        <p:nvSpPr>
          <p:cNvPr id="258" name="Google Shape;258;p14"/>
          <p:cNvSpPr txBox="1"/>
          <p:nvPr>
            <p:ph idx="1" type="body"/>
          </p:nvPr>
        </p:nvSpPr>
        <p:spPr>
          <a:xfrm>
            <a:off x="838200" y="2153426"/>
            <a:ext cx="105156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en-US" sz="2900">
                <a:solidFill>
                  <a:srgbClr val="003366"/>
                </a:solidFill>
              </a:rPr>
              <a:t>A model was selected using the step function and based on the least AIC value (1074655). According to this, Ladder ratio and Longitude were not statistically significant.</a:t>
            </a:r>
            <a:endParaRPr sz="2900">
              <a:solidFill>
                <a:srgbClr val="003366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en-US" sz="2900">
                <a:solidFill>
                  <a:srgbClr val="003366"/>
                </a:solidFill>
              </a:rPr>
              <a:t>Based on lowest Mallows’ Cp using the regsubsets function, the best model was the one that excluded Longitude and Ladder Ratio. (Mallows’ Cp: 20.07409)</a:t>
            </a:r>
            <a:endParaRPr sz="2900">
              <a:solidFill>
                <a:srgbClr val="003366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en-US" sz="2900">
                <a:solidFill>
                  <a:srgbClr val="003366"/>
                </a:solidFill>
              </a:rPr>
              <a:t>Ridge and Lasso regression models were selected using the cv.glmnet function with nfolds = 10.</a:t>
            </a:r>
            <a:endParaRPr sz="2900">
              <a:solidFill>
                <a:srgbClr val="003366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900"/>
              <a:buChar char="●"/>
            </a:pPr>
            <a:r>
              <a:rPr lang="en-US" sz="2900">
                <a:solidFill>
                  <a:srgbClr val="003366"/>
                </a:solidFill>
              </a:rPr>
              <a:t>The minimum lambda values for ridge and lasso are 0.0083 and 0.0085 respectively.</a:t>
            </a:r>
            <a:endParaRPr sz="2900">
              <a:solidFill>
                <a:srgbClr val="003366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838200" y="1859414"/>
            <a:ext cx="1450482" cy="89168"/>
          </a:xfrm>
          <a:prstGeom prst="rect">
            <a:avLst/>
          </a:prstGeom>
          <a:solidFill>
            <a:srgbClr val="04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4bd6a1d64_0_15"/>
          <p:cNvSpPr txBox="1"/>
          <p:nvPr>
            <p:ph type="title"/>
          </p:nvPr>
        </p:nvSpPr>
        <p:spPr>
          <a:xfrm>
            <a:off x="838200" y="677322"/>
            <a:ext cx="10515600" cy="131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PREDICTED VS. ACTUAL VALUES</a:t>
            </a:r>
            <a:br>
              <a:rPr lang="en-US"/>
            </a:br>
            <a:r>
              <a:rPr lang="en-US"/>
              <a:t>(LINEAR REGRESSION)</a:t>
            </a:r>
            <a:endParaRPr/>
          </a:p>
        </p:txBody>
      </p:sp>
      <p:sp>
        <p:nvSpPr>
          <p:cNvPr id="266" name="Google Shape;266;g1a4bd6a1d64_0_15"/>
          <p:cNvSpPr txBox="1"/>
          <p:nvPr>
            <p:ph idx="1" type="body"/>
          </p:nvPr>
        </p:nvSpPr>
        <p:spPr>
          <a:xfrm>
            <a:off x="838200" y="2257063"/>
            <a:ext cx="10515600" cy="391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g1a4bd6a1d6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4" y="2286300"/>
            <a:ext cx="5563566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a4bd6a1d64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25" y="1991025"/>
            <a:ext cx="5864576" cy="4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a4bd6a1d6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675" y="2051500"/>
            <a:ext cx="6281324" cy="44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a4bd6a1d64_0_3"/>
          <p:cNvSpPr txBox="1"/>
          <p:nvPr>
            <p:ph type="title"/>
          </p:nvPr>
        </p:nvSpPr>
        <p:spPr>
          <a:xfrm>
            <a:off x="838200" y="677322"/>
            <a:ext cx="10515600" cy="131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K-Nearest Neighbors</a:t>
            </a:r>
            <a:endParaRPr/>
          </a:p>
        </p:txBody>
      </p:sp>
      <p:sp>
        <p:nvSpPr>
          <p:cNvPr id="276" name="Google Shape;276;g1a4bd6a1d64_0_3"/>
          <p:cNvSpPr txBox="1"/>
          <p:nvPr>
            <p:ph idx="1" type="body"/>
          </p:nvPr>
        </p:nvSpPr>
        <p:spPr>
          <a:xfrm>
            <a:off x="838200" y="2050288"/>
            <a:ext cx="10515600" cy="391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57200" rtl="0" algn="l">
              <a:spcBef>
                <a:spcPts val="1000"/>
              </a:spcBef>
              <a:spcAft>
                <a:spcPts val="0"/>
              </a:spcAft>
              <a:buClr>
                <a:srgbClr val="003366"/>
              </a:buClr>
              <a:buSzPts val="3700"/>
              <a:buChar char="●"/>
            </a:pPr>
            <a:r>
              <a:rPr lang="en-US" sz="3700">
                <a:solidFill>
                  <a:srgbClr val="003366"/>
                </a:solidFill>
              </a:rPr>
              <a:t>KNN regression was done using knnreg function.</a:t>
            </a:r>
            <a:endParaRPr sz="3700">
              <a:solidFill>
                <a:srgbClr val="003366"/>
              </a:solidFill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700"/>
              <a:buChar char="●"/>
            </a:pPr>
            <a:r>
              <a:rPr lang="en-US" sz="3700">
                <a:solidFill>
                  <a:srgbClr val="003366"/>
                </a:solidFill>
              </a:rPr>
              <a:t>The tuning parameter was the k value.</a:t>
            </a:r>
            <a:endParaRPr sz="3700">
              <a:solidFill>
                <a:srgbClr val="003366"/>
              </a:solidFill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700"/>
              <a:buChar char="●"/>
            </a:pPr>
            <a:r>
              <a:rPr lang="en-US" sz="3700">
                <a:solidFill>
                  <a:srgbClr val="003366"/>
                </a:solidFill>
              </a:rPr>
              <a:t>The ideal k value, based on the least RMSE value, was found to be k = 8.</a:t>
            </a:r>
            <a:endParaRPr sz="3700">
              <a:solidFill>
                <a:srgbClr val="003366"/>
              </a:solidFill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700"/>
              <a:buChar char="●"/>
            </a:pPr>
            <a:r>
              <a:rPr lang="en-US" sz="3700">
                <a:solidFill>
                  <a:srgbClr val="003366"/>
                </a:solidFill>
              </a:rPr>
              <a:t>The RMSE for KNN regression is less than linear regression and the R-squared value is also greater for the KNN model.</a:t>
            </a:r>
            <a:endParaRPr sz="3700">
              <a:solidFill>
                <a:srgbClr val="0033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a4bd6a1d64_0_24"/>
          <p:cNvSpPr txBox="1"/>
          <p:nvPr>
            <p:ph type="title"/>
          </p:nvPr>
        </p:nvSpPr>
        <p:spPr>
          <a:xfrm>
            <a:off x="838200" y="677322"/>
            <a:ext cx="10515600" cy="131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PREDICTED VS. ACTUAL VALUES</a:t>
            </a:r>
            <a:br>
              <a:rPr lang="en-US"/>
            </a:br>
            <a:r>
              <a:rPr lang="en-US"/>
              <a:t>(KNN)</a:t>
            </a:r>
            <a:endParaRPr/>
          </a:p>
        </p:txBody>
      </p:sp>
      <p:sp>
        <p:nvSpPr>
          <p:cNvPr id="283" name="Google Shape;283;g1a4bd6a1d64_0_24"/>
          <p:cNvSpPr txBox="1"/>
          <p:nvPr>
            <p:ph idx="1" type="body"/>
          </p:nvPr>
        </p:nvSpPr>
        <p:spPr>
          <a:xfrm>
            <a:off x="838200" y="2257063"/>
            <a:ext cx="10515600" cy="391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g1a4bd6a1d6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675" y="1986675"/>
            <a:ext cx="6281324" cy="44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a4bd6a1d64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75" y="2016700"/>
            <a:ext cx="5942451" cy="44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a4bd6a1d64_0_9"/>
          <p:cNvSpPr txBox="1"/>
          <p:nvPr>
            <p:ph type="title"/>
          </p:nvPr>
        </p:nvSpPr>
        <p:spPr>
          <a:xfrm>
            <a:off x="838200" y="677322"/>
            <a:ext cx="6938400" cy="131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Extreme Gradient Boosting</a:t>
            </a:r>
            <a:endParaRPr/>
          </a:p>
        </p:txBody>
      </p:sp>
      <p:sp>
        <p:nvSpPr>
          <p:cNvPr id="292" name="Google Shape;292;g1a4bd6a1d64_0_9"/>
          <p:cNvSpPr txBox="1"/>
          <p:nvPr>
            <p:ph idx="1" type="body"/>
          </p:nvPr>
        </p:nvSpPr>
        <p:spPr>
          <a:xfrm>
            <a:off x="838200" y="2257063"/>
            <a:ext cx="10515600" cy="391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3366"/>
              </a:buClr>
              <a:buSzPts val="3400"/>
              <a:buChar char="●"/>
            </a:pPr>
            <a:r>
              <a:rPr lang="en-US" sz="3400">
                <a:solidFill>
                  <a:srgbClr val="003366"/>
                </a:solidFill>
              </a:rPr>
              <a:t>Used Caret package to train the model using xgb.train. </a:t>
            </a:r>
            <a:endParaRPr sz="3400">
              <a:solidFill>
                <a:srgbClr val="003366"/>
              </a:solidFill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400"/>
              <a:buChar char="●"/>
            </a:pPr>
            <a:r>
              <a:rPr lang="en-US" sz="3400">
                <a:solidFill>
                  <a:srgbClr val="003366"/>
                </a:solidFill>
              </a:rPr>
              <a:t>The tuning parameters </a:t>
            </a:r>
            <a:r>
              <a:rPr lang="en-US" sz="3400">
                <a:solidFill>
                  <a:srgbClr val="003366"/>
                </a:solidFill>
              </a:rPr>
              <a:t>include “max.depth”, “nrounds”, and “lambda”.</a:t>
            </a:r>
            <a:endParaRPr sz="3400">
              <a:solidFill>
                <a:srgbClr val="003366"/>
              </a:solidFill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400"/>
              <a:buChar char="●"/>
            </a:pPr>
            <a:r>
              <a:rPr lang="en-US" sz="3400">
                <a:solidFill>
                  <a:srgbClr val="003366"/>
                </a:solidFill>
              </a:rPr>
              <a:t>The ideal values for these parameters were found to be 7; 400 and 3.</a:t>
            </a:r>
            <a:endParaRPr sz="3400">
              <a:solidFill>
                <a:srgbClr val="003366"/>
              </a:solidFill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400"/>
              <a:buChar char="●"/>
            </a:pPr>
            <a:r>
              <a:rPr lang="en-US" sz="3400">
                <a:solidFill>
                  <a:srgbClr val="003366"/>
                </a:solidFill>
              </a:rPr>
              <a:t>The least values for test-RMSE as well as the train-RMSE were found to be at the 257th round.</a:t>
            </a:r>
            <a:endParaRPr sz="3400">
              <a:solidFill>
                <a:srgbClr val="0033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4bd6a1d64_0_32"/>
          <p:cNvSpPr txBox="1"/>
          <p:nvPr>
            <p:ph type="title"/>
          </p:nvPr>
        </p:nvSpPr>
        <p:spPr>
          <a:xfrm>
            <a:off x="838200" y="677325"/>
            <a:ext cx="10649400" cy="131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PREDICTED VS. ACTUAL VALUES</a:t>
            </a:r>
            <a:br>
              <a:rPr lang="en-US"/>
            </a:br>
            <a:r>
              <a:rPr lang="en-US"/>
              <a:t>(XGBOOST)</a:t>
            </a:r>
            <a:endParaRPr/>
          </a:p>
        </p:txBody>
      </p:sp>
      <p:sp>
        <p:nvSpPr>
          <p:cNvPr id="299" name="Google Shape;299;g1a4bd6a1d64_0_32"/>
          <p:cNvSpPr txBox="1"/>
          <p:nvPr>
            <p:ph idx="1" type="body"/>
          </p:nvPr>
        </p:nvSpPr>
        <p:spPr>
          <a:xfrm>
            <a:off x="838200" y="2257063"/>
            <a:ext cx="10515600" cy="391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g1a4bd6a1d64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50" y="1986675"/>
            <a:ext cx="5973150" cy="44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a4bd6a1d64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0" y="1986675"/>
            <a:ext cx="6149751" cy="44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4bd6a1d64_0_40"/>
          <p:cNvSpPr txBox="1"/>
          <p:nvPr>
            <p:ph type="title"/>
          </p:nvPr>
        </p:nvSpPr>
        <p:spPr>
          <a:xfrm>
            <a:off x="838200" y="677322"/>
            <a:ext cx="6938400" cy="131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THE DIFFERENT REGRESSION MODELS</a:t>
            </a:r>
            <a:endParaRPr/>
          </a:p>
        </p:txBody>
      </p:sp>
      <p:sp>
        <p:nvSpPr>
          <p:cNvPr id="308" name="Google Shape;308;g1a4bd6a1d64_0_40"/>
          <p:cNvSpPr txBox="1"/>
          <p:nvPr>
            <p:ph idx="1" type="body"/>
          </p:nvPr>
        </p:nvSpPr>
        <p:spPr>
          <a:xfrm>
            <a:off x="838200" y="2257063"/>
            <a:ext cx="10515600" cy="391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g1a4bd6a1d6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2153050"/>
            <a:ext cx="10401300" cy="41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a4d3f1adba_0_12"/>
          <p:cNvSpPr txBox="1"/>
          <p:nvPr/>
        </p:nvSpPr>
        <p:spPr>
          <a:xfrm>
            <a:off x="587775" y="2384650"/>
            <a:ext cx="96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a4d3f1adba_0_12"/>
          <p:cNvSpPr txBox="1"/>
          <p:nvPr/>
        </p:nvSpPr>
        <p:spPr>
          <a:xfrm>
            <a:off x="1636200" y="2784850"/>
            <a:ext cx="8919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003366"/>
                </a:solidFill>
              </a:rPr>
              <a:t>Unsupervised Learning</a:t>
            </a:r>
            <a:endParaRPr sz="4100">
              <a:solidFill>
                <a:srgbClr val="0033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3366"/>
                </a:solidFill>
              </a:rPr>
              <a:t>Cluster Analysis</a:t>
            </a:r>
            <a:endParaRPr sz="2900">
              <a:solidFill>
                <a:srgbClr val="0033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4d3f1adba_4_15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solidFill>
                  <a:srgbClr val="003366"/>
                </a:solidFill>
              </a:rPr>
              <a:t>Purpose / Research Goal</a:t>
            </a:r>
            <a:endParaRPr sz="3600">
              <a:solidFill>
                <a:srgbClr val="003366"/>
              </a:solidFill>
            </a:endParaRPr>
          </a:p>
        </p:txBody>
      </p:sp>
      <p:sp>
        <p:nvSpPr>
          <p:cNvPr id="323" name="Google Shape;323;g1a4d3f1adba_4_15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2600"/>
              <a:buChar char="●"/>
            </a:pPr>
            <a:r>
              <a:rPr lang="en-US" sz="2600">
                <a:solidFill>
                  <a:srgbClr val="0455A4"/>
                </a:solidFill>
              </a:rPr>
              <a:t>Group / Identify the data</a:t>
            </a:r>
            <a:endParaRPr sz="2600"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Char char="○"/>
            </a:pPr>
            <a:r>
              <a:rPr lang="en-US">
                <a:solidFill>
                  <a:srgbClr val="0455A4"/>
                </a:solidFill>
              </a:rPr>
              <a:t>Similar / dissimilar</a:t>
            </a:r>
            <a:endParaRPr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Char char="○"/>
            </a:pPr>
            <a:r>
              <a:rPr lang="en-US">
                <a:solidFill>
                  <a:srgbClr val="0455A4"/>
                </a:solidFill>
              </a:rPr>
              <a:t>Notable features that share within or distinguish between the groups</a:t>
            </a:r>
            <a:endParaRPr>
              <a:solidFill>
                <a:srgbClr val="0455A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455A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455A4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2600"/>
              <a:buChar char="●"/>
            </a:pPr>
            <a:r>
              <a:rPr lang="en-US" sz="2600">
                <a:solidFill>
                  <a:srgbClr val="0455A4"/>
                </a:solidFill>
              </a:rPr>
              <a:t>Meaningful trends behind the real estate market </a:t>
            </a:r>
            <a:endParaRPr sz="2600"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Char char="○"/>
            </a:pPr>
            <a:r>
              <a:rPr lang="en-US">
                <a:solidFill>
                  <a:srgbClr val="0455A4"/>
                </a:solidFill>
              </a:rPr>
              <a:t>Some common beliefs…</a:t>
            </a:r>
            <a:endParaRPr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Char char="○"/>
            </a:pPr>
            <a:r>
              <a:rPr lang="en-US">
                <a:solidFill>
                  <a:srgbClr val="0455A4"/>
                </a:solidFill>
              </a:rPr>
              <a:t>Association between ’price’ and top 10 predictors</a:t>
            </a:r>
            <a:endParaRPr>
              <a:solidFill>
                <a:srgbClr val="0455A4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a4d3f1adba_4_58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solidFill>
                  <a:srgbClr val="003366"/>
                </a:solidFill>
              </a:rPr>
              <a:t>Method / Data Pre-processing / Limitation</a:t>
            </a:r>
            <a:endParaRPr sz="3600">
              <a:solidFill>
                <a:srgbClr val="003366"/>
              </a:solidFill>
            </a:endParaRPr>
          </a:p>
        </p:txBody>
      </p:sp>
      <p:sp>
        <p:nvSpPr>
          <p:cNvPr id="329" name="Google Shape;329;g1a4d3f1adba_4_58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15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2600"/>
              <a:buChar char="●"/>
            </a:pPr>
            <a:r>
              <a:rPr lang="en-US" sz="2600">
                <a:solidFill>
                  <a:srgbClr val="0455A4"/>
                </a:solidFill>
              </a:rPr>
              <a:t>Method</a:t>
            </a:r>
            <a:endParaRPr sz="2600"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Char char="○"/>
            </a:pPr>
            <a:r>
              <a:rPr lang="en-US">
                <a:solidFill>
                  <a:srgbClr val="0455A4"/>
                </a:solidFill>
              </a:rPr>
              <a:t>K-Means Clustering</a:t>
            </a:r>
            <a:endParaRPr>
              <a:solidFill>
                <a:srgbClr val="0455A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55A4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2600"/>
              <a:buChar char="●"/>
            </a:pPr>
            <a:r>
              <a:rPr lang="en-US" sz="2600">
                <a:solidFill>
                  <a:srgbClr val="0455A4"/>
                </a:solidFill>
              </a:rPr>
              <a:t>Data Pre-processing</a:t>
            </a:r>
            <a:endParaRPr sz="2600"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Char char="○"/>
            </a:pPr>
            <a:r>
              <a:rPr lang="en-US">
                <a:solidFill>
                  <a:srgbClr val="0455A4"/>
                </a:solidFill>
              </a:rPr>
              <a:t>Random sample size of 1000</a:t>
            </a:r>
            <a:endParaRPr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Char char="○"/>
            </a:pPr>
            <a:r>
              <a:rPr lang="en-US">
                <a:solidFill>
                  <a:srgbClr val="0455A4"/>
                </a:solidFill>
              </a:rPr>
              <a:t>Scaling &amp; Conversion</a:t>
            </a:r>
            <a:endParaRPr>
              <a:solidFill>
                <a:srgbClr val="0455A4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Char char="■"/>
            </a:pPr>
            <a:r>
              <a:rPr lang="en-US">
                <a:solidFill>
                  <a:srgbClr val="0455A4"/>
                </a:solidFill>
              </a:rPr>
              <a:t>Mean 0 &amp; Standard Deviation 1</a:t>
            </a:r>
            <a:endParaRPr>
              <a:solidFill>
                <a:srgbClr val="0455A4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Char char="■"/>
            </a:pPr>
            <a:r>
              <a:rPr lang="en-US">
                <a:solidFill>
                  <a:srgbClr val="0455A4"/>
                </a:solidFill>
              </a:rPr>
              <a:t>Gower’s distance</a:t>
            </a:r>
            <a:endParaRPr>
              <a:solidFill>
                <a:srgbClr val="0455A4"/>
              </a:solidFill>
            </a:endParaRPr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1800"/>
              <a:buChar char="●"/>
            </a:pPr>
            <a:r>
              <a:rPr lang="en-US">
                <a:solidFill>
                  <a:srgbClr val="0455A4"/>
                </a:solidFill>
              </a:rPr>
              <a:t>Convert mixed data (Numeric + Non-numeric) to numeric</a:t>
            </a:r>
            <a:endParaRPr>
              <a:solidFill>
                <a:srgbClr val="0455A4"/>
              </a:solidFill>
            </a:endParaRPr>
          </a:p>
          <a:p>
            <a:pPr indent="-101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30" name="Google Shape;330;g1a4d3f1adba_4_58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2600"/>
              <a:buChar char="●"/>
            </a:pPr>
            <a:r>
              <a:rPr lang="en-US" sz="2600">
                <a:solidFill>
                  <a:srgbClr val="0455A4"/>
                </a:solidFill>
              </a:rPr>
              <a:t>Limitation</a:t>
            </a:r>
            <a:endParaRPr sz="2600"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Char char="○"/>
            </a:pPr>
            <a:r>
              <a:rPr lang="en-US">
                <a:solidFill>
                  <a:srgbClr val="0455A4"/>
                </a:solidFill>
              </a:rPr>
              <a:t>Representativeness</a:t>
            </a:r>
            <a:endParaRPr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400"/>
              <a:buChar char="○"/>
            </a:pPr>
            <a:r>
              <a:rPr lang="en-US">
                <a:solidFill>
                  <a:srgbClr val="0455A4"/>
                </a:solidFill>
              </a:rPr>
              <a:t>Lack diversity</a:t>
            </a:r>
            <a:endParaRPr>
              <a:solidFill>
                <a:srgbClr val="0455A4"/>
              </a:solidFill>
            </a:endParaRPr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455A4"/>
                </a:solidFill>
              </a:rPr>
              <a:t>             ⋮</a:t>
            </a:r>
            <a:endParaRPr>
              <a:solidFill>
                <a:srgbClr val="0455A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 txBox="1"/>
          <p:nvPr>
            <p:ph type="title"/>
          </p:nvPr>
        </p:nvSpPr>
        <p:spPr>
          <a:xfrm>
            <a:off x="838200" y="677322"/>
            <a:ext cx="6938473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</a:pPr>
            <a:r>
              <a:rPr b="1" lang="en-US"/>
              <a:t>Data Overview</a:t>
            </a:r>
            <a:endParaRPr/>
          </a:p>
        </p:txBody>
      </p:sp>
      <p:sp>
        <p:nvSpPr>
          <p:cNvPr id="193" name="Google Shape;193;p9"/>
          <p:cNvSpPr/>
          <p:nvPr/>
        </p:nvSpPr>
        <p:spPr>
          <a:xfrm>
            <a:off x="838200" y="1859414"/>
            <a:ext cx="1450482" cy="89168"/>
          </a:xfrm>
          <a:prstGeom prst="rect">
            <a:avLst/>
          </a:prstGeom>
          <a:solidFill>
            <a:srgbClr val="04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9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318,851 overservations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26 variables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Challenges: Missingness and translation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“DOM” had nearly 50% of observations missing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Translation and processing issues with “Floor” variable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Limitations: Mostly computational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4dfc7fcf4_0_0"/>
          <p:cNvSpPr txBox="1"/>
          <p:nvPr>
            <p:ph type="title"/>
          </p:nvPr>
        </p:nvSpPr>
        <p:spPr>
          <a:xfrm>
            <a:off x="839800" y="776500"/>
            <a:ext cx="3932100" cy="1012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3366"/>
                </a:solidFill>
              </a:rPr>
              <a:t>Optimal Number of Clusters</a:t>
            </a:r>
            <a:endParaRPr sz="3600">
              <a:solidFill>
                <a:srgbClr val="003366"/>
              </a:solidFill>
            </a:endParaRPr>
          </a:p>
        </p:txBody>
      </p:sp>
      <p:sp>
        <p:nvSpPr>
          <p:cNvPr id="337" name="Google Shape;337;g1a4dfc7fcf4_0_0"/>
          <p:cNvSpPr txBox="1"/>
          <p:nvPr>
            <p:ph idx="1" type="body"/>
          </p:nvPr>
        </p:nvSpPr>
        <p:spPr>
          <a:xfrm>
            <a:off x="839788" y="2094375"/>
            <a:ext cx="3932100" cy="381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4000" lvl="0" marL="228600" rtl="0" algn="l"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2200"/>
              <a:buChar char="●"/>
            </a:pPr>
            <a:r>
              <a:rPr lang="en-US" sz="2200">
                <a:solidFill>
                  <a:srgbClr val="0455A4"/>
                </a:solidFill>
              </a:rPr>
              <a:t>UMAP (Uniform Manifold Approximation and Projection)</a:t>
            </a:r>
            <a:endParaRPr sz="22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Char char="○"/>
            </a:pPr>
            <a:r>
              <a:rPr lang="en-US" sz="2000">
                <a:solidFill>
                  <a:srgbClr val="0455A4"/>
                </a:solidFill>
              </a:rPr>
              <a:t>Dimensionality Reduction</a:t>
            </a:r>
            <a:endParaRPr sz="20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Char char="○"/>
            </a:pPr>
            <a:r>
              <a:rPr lang="en-US" sz="2000">
                <a:solidFill>
                  <a:srgbClr val="0455A4"/>
                </a:solidFill>
              </a:rPr>
              <a:t>Data formation</a:t>
            </a:r>
            <a:endParaRPr sz="2000">
              <a:solidFill>
                <a:srgbClr val="0455A4"/>
              </a:solidFill>
            </a:endParaRPr>
          </a:p>
          <a:p>
            <a:pPr indent="-254000" lvl="0" marL="228600" rtl="0" algn="l"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2200"/>
              <a:buChar char="●"/>
            </a:pPr>
            <a:r>
              <a:rPr lang="en-US" sz="2200">
                <a:solidFill>
                  <a:srgbClr val="0455A4"/>
                </a:solidFill>
              </a:rPr>
              <a:t>Elbow method</a:t>
            </a:r>
            <a:endParaRPr sz="22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Char char="○"/>
            </a:pPr>
            <a:r>
              <a:rPr lang="en-US" sz="2000">
                <a:solidFill>
                  <a:srgbClr val="0455A4"/>
                </a:solidFill>
              </a:rPr>
              <a:t>Minimize within cluster variation</a:t>
            </a:r>
            <a:endParaRPr sz="2000">
              <a:solidFill>
                <a:srgbClr val="0455A4"/>
              </a:solidFill>
            </a:endParaRPr>
          </a:p>
          <a:p>
            <a:pPr indent="-254000" lvl="0" marL="228600" rtl="0" algn="l"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2200"/>
              <a:buChar char="●"/>
            </a:pPr>
            <a:r>
              <a:rPr lang="en-US" sz="2200">
                <a:solidFill>
                  <a:srgbClr val="0455A4"/>
                </a:solidFill>
              </a:rPr>
              <a:t>Silhouette score</a:t>
            </a:r>
            <a:endParaRPr sz="2200">
              <a:solidFill>
                <a:srgbClr val="0455A4"/>
              </a:solidFill>
            </a:endParaRPr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Char char="○"/>
            </a:pPr>
            <a:r>
              <a:rPr lang="en-US" sz="2000">
                <a:solidFill>
                  <a:srgbClr val="0455A4"/>
                </a:solidFill>
              </a:rPr>
              <a:t>Cohesiveness within a cluster &amp; Separation between clusters</a:t>
            </a:r>
            <a:endParaRPr sz="2000">
              <a:solidFill>
                <a:srgbClr val="0455A4"/>
              </a:solidFill>
            </a:endParaRPr>
          </a:p>
          <a:p>
            <a:pPr indent="-254000" lvl="0" marL="228600" rtl="0" algn="l"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2200"/>
              <a:buFont typeface="Noto Sans Symbols"/>
              <a:buChar char="➢"/>
            </a:pPr>
            <a:r>
              <a:rPr lang="en-US" sz="2200">
                <a:solidFill>
                  <a:srgbClr val="0455A4"/>
                </a:solidFill>
              </a:rPr>
              <a:t>K = 6</a:t>
            </a:r>
            <a:endParaRPr sz="2000">
              <a:solidFill>
                <a:srgbClr val="0455A4"/>
              </a:solidFill>
            </a:endParaRPr>
          </a:p>
        </p:txBody>
      </p:sp>
      <p:pic>
        <p:nvPicPr>
          <p:cNvPr id="338" name="Google Shape;338;g1a4dfc7fcf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500" y="776500"/>
            <a:ext cx="5943599" cy="320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a4dfc7fcf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496" y="4077077"/>
            <a:ext cx="292608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a4dfc7fcf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3023" y="4077075"/>
            <a:ext cx="2926081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4dfc7fcf4_0_462"/>
          <p:cNvSpPr txBox="1"/>
          <p:nvPr>
            <p:ph type="title"/>
          </p:nvPr>
        </p:nvSpPr>
        <p:spPr>
          <a:xfrm>
            <a:off x="838200" y="352675"/>
            <a:ext cx="10515600" cy="9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3366"/>
                </a:solidFill>
              </a:rPr>
              <a:t>Cluster Analysis</a:t>
            </a:r>
            <a:endParaRPr sz="3600">
              <a:solidFill>
                <a:srgbClr val="003366"/>
              </a:solidFill>
            </a:endParaRPr>
          </a:p>
        </p:txBody>
      </p:sp>
      <p:sp>
        <p:nvSpPr>
          <p:cNvPr id="347" name="Google Shape;347;g1a4dfc7fcf4_0_462"/>
          <p:cNvSpPr txBox="1"/>
          <p:nvPr>
            <p:ph idx="1" type="body"/>
          </p:nvPr>
        </p:nvSpPr>
        <p:spPr>
          <a:xfrm>
            <a:off x="839800" y="1485905"/>
            <a:ext cx="5157900" cy="55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2200"/>
              <a:buChar char="●"/>
            </a:pPr>
            <a:r>
              <a:rPr lang="en-US" sz="2200">
                <a:solidFill>
                  <a:srgbClr val="0455A4"/>
                </a:solidFill>
              </a:rPr>
              <a:t>Match with the groups</a:t>
            </a:r>
            <a:endParaRPr sz="2200">
              <a:solidFill>
                <a:srgbClr val="0455A4"/>
              </a:solidFill>
            </a:endParaRPr>
          </a:p>
        </p:txBody>
      </p:sp>
      <p:sp>
        <p:nvSpPr>
          <p:cNvPr id="348" name="Google Shape;348;g1a4dfc7fcf4_0_462"/>
          <p:cNvSpPr txBox="1"/>
          <p:nvPr>
            <p:ph idx="3" type="body"/>
          </p:nvPr>
        </p:nvSpPr>
        <p:spPr>
          <a:xfrm>
            <a:off x="6172200" y="1522222"/>
            <a:ext cx="5183100" cy="65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2200"/>
              <a:buChar char="●"/>
            </a:pPr>
            <a:r>
              <a:rPr lang="en-US" sz="2200">
                <a:solidFill>
                  <a:srgbClr val="0455A4"/>
                </a:solidFill>
              </a:rPr>
              <a:t>Not meaningful trend based on geographics</a:t>
            </a:r>
            <a:endParaRPr sz="2200">
              <a:solidFill>
                <a:srgbClr val="0455A4"/>
              </a:solidFill>
            </a:endParaRPr>
          </a:p>
        </p:txBody>
      </p:sp>
      <p:pic>
        <p:nvPicPr>
          <p:cNvPr id="349" name="Google Shape;349;g1a4dfc7fcf4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150" y="2276000"/>
            <a:ext cx="5029199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a4dfc7fcf4_0_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452" y="2276000"/>
            <a:ext cx="5029199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4dfc7fcf4_0_474"/>
          <p:cNvSpPr txBox="1"/>
          <p:nvPr>
            <p:ph type="title"/>
          </p:nvPr>
        </p:nvSpPr>
        <p:spPr>
          <a:xfrm>
            <a:off x="763800" y="1037800"/>
            <a:ext cx="3932100" cy="57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3366"/>
                </a:solidFill>
              </a:rPr>
              <a:t>Cluster Analysis</a:t>
            </a:r>
            <a:endParaRPr sz="3600">
              <a:solidFill>
                <a:srgbClr val="003366"/>
              </a:solidFill>
            </a:endParaRPr>
          </a:p>
        </p:txBody>
      </p:sp>
      <p:sp>
        <p:nvSpPr>
          <p:cNvPr id="357" name="Google Shape;357;g1a4dfc7fcf4_0_474"/>
          <p:cNvSpPr txBox="1"/>
          <p:nvPr>
            <p:ph idx="1" type="body"/>
          </p:nvPr>
        </p:nvSpPr>
        <p:spPr>
          <a:xfrm>
            <a:off x="763788" y="1925125"/>
            <a:ext cx="3932100" cy="381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0" marL="228600" rtl="0" algn="l"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2600"/>
              <a:buChar char="●"/>
            </a:pPr>
            <a:r>
              <a:rPr lang="en-US" sz="2600">
                <a:solidFill>
                  <a:srgbClr val="0455A4"/>
                </a:solidFill>
              </a:rPr>
              <a:t>Expensive vs Cheap</a:t>
            </a:r>
            <a:endParaRPr sz="34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200"/>
              <a:buChar char="○"/>
            </a:pPr>
            <a:r>
              <a:rPr lang="en-US" sz="2200">
                <a:solidFill>
                  <a:srgbClr val="0455A4"/>
                </a:solidFill>
              </a:rPr>
              <a:t>Modern vs Old</a:t>
            </a:r>
            <a:endParaRPr sz="22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200"/>
              <a:buChar char="○"/>
            </a:pPr>
            <a:r>
              <a:rPr lang="en-US" sz="2200">
                <a:solidFill>
                  <a:srgbClr val="0455A4"/>
                </a:solidFill>
              </a:rPr>
              <a:t>Hardcover vs Other </a:t>
            </a:r>
            <a:endParaRPr sz="22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200"/>
              <a:buChar char="○"/>
            </a:pPr>
            <a:r>
              <a:rPr lang="en-US" sz="2200">
                <a:solidFill>
                  <a:srgbClr val="0455A4"/>
                </a:solidFill>
              </a:rPr>
              <a:t>More than 5 years vs Less</a:t>
            </a:r>
            <a:endParaRPr sz="22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200"/>
              <a:buChar char="○"/>
            </a:pPr>
            <a:r>
              <a:rPr lang="en-US" sz="2200">
                <a:solidFill>
                  <a:srgbClr val="0455A4"/>
                </a:solidFill>
              </a:rPr>
              <a:t>High-rise vs Low-medium</a:t>
            </a:r>
            <a:endParaRPr sz="2200">
              <a:solidFill>
                <a:srgbClr val="0455A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455A4"/>
              </a:solidFill>
            </a:endParaRPr>
          </a:p>
          <a:p>
            <a:pPr indent="-266700" lvl="0" marL="228600" rtl="0" algn="l"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2600"/>
              <a:buChar char="●"/>
            </a:pPr>
            <a:r>
              <a:rPr lang="en-US" sz="2600">
                <a:solidFill>
                  <a:srgbClr val="0455A4"/>
                </a:solidFill>
              </a:rPr>
              <a:t>Farther from the epicenter…</a:t>
            </a:r>
            <a:endParaRPr sz="2200">
              <a:solidFill>
                <a:srgbClr val="0455A4"/>
              </a:solidFill>
            </a:endParaRPr>
          </a:p>
        </p:txBody>
      </p:sp>
      <p:pic>
        <p:nvPicPr>
          <p:cNvPr id="358" name="Google Shape;358;g1a4dfc7fcf4_0_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461" y="4365025"/>
            <a:ext cx="2286000" cy="15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a4dfc7fcf4_0_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9400" y="2651759"/>
            <a:ext cx="2286001" cy="15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a4dfc7fcf4_0_4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2675" y="4365025"/>
            <a:ext cx="2286001" cy="15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a4dfc7fcf4_0_4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9400" y="1037800"/>
            <a:ext cx="2286001" cy="155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a4dfc7fcf4_0_4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450" y="1037800"/>
            <a:ext cx="4114799" cy="31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a4dfc7fcf4_0_489"/>
          <p:cNvSpPr txBox="1"/>
          <p:nvPr>
            <p:ph type="title"/>
          </p:nvPr>
        </p:nvSpPr>
        <p:spPr>
          <a:xfrm>
            <a:off x="839800" y="789975"/>
            <a:ext cx="3932100" cy="57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3366"/>
                </a:solidFill>
              </a:rPr>
              <a:t>Price Trends</a:t>
            </a:r>
            <a:endParaRPr sz="3600">
              <a:solidFill>
                <a:srgbClr val="003366"/>
              </a:solidFill>
            </a:endParaRPr>
          </a:p>
        </p:txBody>
      </p:sp>
      <p:sp>
        <p:nvSpPr>
          <p:cNvPr id="369" name="Google Shape;369;g1a4dfc7fcf4_0_489"/>
          <p:cNvSpPr txBox="1"/>
          <p:nvPr>
            <p:ph idx="1" type="body"/>
          </p:nvPr>
        </p:nvSpPr>
        <p:spPr>
          <a:xfrm>
            <a:off x="839800" y="1612175"/>
            <a:ext cx="3932100" cy="455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600"/>
              <a:buChar char="●"/>
            </a:pPr>
            <a:r>
              <a:rPr lang="en-US" sz="2600">
                <a:solidFill>
                  <a:srgbClr val="0455A4"/>
                </a:solidFill>
              </a:rPr>
              <a:t>Trends within a cluster</a:t>
            </a:r>
            <a:endParaRPr sz="26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Char char="○"/>
            </a:pPr>
            <a:r>
              <a:rPr lang="en-US" sz="2000">
                <a:solidFill>
                  <a:srgbClr val="0455A4"/>
                </a:solidFill>
              </a:rPr>
              <a:t>Price less than 25</a:t>
            </a:r>
            <a:r>
              <a:rPr baseline="30000" lang="en-US" sz="2000">
                <a:solidFill>
                  <a:srgbClr val="0455A4"/>
                </a:solidFill>
              </a:rPr>
              <a:t>th</a:t>
            </a:r>
            <a:r>
              <a:rPr lang="en-US" sz="2000">
                <a:solidFill>
                  <a:srgbClr val="0455A4"/>
                </a:solidFill>
              </a:rPr>
              <a:t> percentile (Q1) → Under</a:t>
            </a:r>
            <a:endParaRPr sz="20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Char char="○"/>
            </a:pPr>
            <a:r>
              <a:rPr lang="en-US" sz="2000">
                <a:solidFill>
                  <a:srgbClr val="0455A4"/>
                </a:solidFill>
              </a:rPr>
              <a:t>Price greater than 75</a:t>
            </a:r>
            <a:r>
              <a:rPr baseline="30000" lang="en-US" sz="2000">
                <a:solidFill>
                  <a:srgbClr val="0455A4"/>
                </a:solidFill>
              </a:rPr>
              <a:t>th</a:t>
            </a:r>
            <a:r>
              <a:rPr lang="en-US" sz="2000">
                <a:solidFill>
                  <a:srgbClr val="0455A4"/>
                </a:solidFill>
              </a:rPr>
              <a:t> percentile (Q3) → Over</a:t>
            </a:r>
            <a:endParaRPr sz="2000">
              <a:solidFill>
                <a:srgbClr val="0455A4"/>
              </a:solidFill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ts val="2000"/>
              <a:buChar char="○"/>
            </a:pPr>
            <a:r>
              <a:rPr lang="en-US" sz="2000">
                <a:solidFill>
                  <a:srgbClr val="0455A4"/>
                </a:solidFill>
              </a:rPr>
              <a:t>Price in between the 25</a:t>
            </a:r>
            <a:r>
              <a:rPr baseline="30000" lang="en-US" sz="2000">
                <a:solidFill>
                  <a:srgbClr val="0455A4"/>
                </a:solidFill>
              </a:rPr>
              <a:t>th</a:t>
            </a:r>
            <a:r>
              <a:rPr lang="en-US" sz="2000">
                <a:solidFill>
                  <a:srgbClr val="0455A4"/>
                </a:solidFill>
              </a:rPr>
              <a:t> and 75</a:t>
            </a:r>
            <a:r>
              <a:rPr baseline="30000" lang="en-US" sz="2000">
                <a:solidFill>
                  <a:srgbClr val="0455A4"/>
                </a:solidFill>
              </a:rPr>
              <a:t>th</a:t>
            </a:r>
            <a:r>
              <a:rPr lang="en-US" sz="2000">
                <a:solidFill>
                  <a:srgbClr val="0455A4"/>
                </a:solidFill>
              </a:rPr>
              <a:t> percentile → Normal</a:t>
            </a:r>
            <a:endParaRPr sz="2000">
              <a:solidFill>
                <a:srgbClr val="0455A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455A4"/>
              </a:solidFill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ts val="2600"/>
              <a:buChar char="●"/>
            </a:pPr>
            <a:r>
              <a:rPr lang="en-US" sz="2600">
                <a:solidFill>
                  <a:srgbClr val="0455A4"/>
                </a:solidFill>
              </a:rPr>
              <a:t>Notable ‘Price Trend’ based on geographic</a:t>
            </a:r>
            <a:endParaRPr sz="2000">
              <a:solidFill>
                <a:srgbClr val="0455A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g1a4dfc7fcf4_0_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600" y="1600200"/>
            <a:ext cx="5486401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a4dfc7fcf4_0_500"/>
          <p:cNvSpPr txBox="1"/>
          <p:nvPr>
            <p:ph type="title"/>
          </p:nvPr>
        </p:nvSpPr>
        <p:spPr>
          <a:xfrm>
            <a:off x="952500" y="382875"/>
            <a:ext cx="3932100" cy="67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3366"/>
                </a:solidFill>
              </a:rPr>
              <a:t>Price Trends vs X</a:t>
            </a:r>
            <a:endParaRPr sz="3600">
              <a:solidFill>
                <a:srgbClr val="003366"/>
              </a:solidFill>
            </a:endParaRPr>
          </a:p>
        </p:txBody>
      </p:sp>
      <p:sp>
        <p:nvSpPr>
          <p:cNvPr id="377" name="Google Shape;377;g1a4dfc7fcf4_0_500"/>
          <p:cNvSpPr txBox="1"/>
          <p:nvPr>
            <p:ph idx="1" type="body"/>
          </p:nvPr>
        </p:nvSpPr>
        <p:spPr>
          <a:xfrm>
            <a:off x="952488" y="1523250"/>
            <a:ext cx="3932100" cy="381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544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Font typeface="Calibri"/>
              <a:buChar char="●"/>
            </a:pPr>
            <a:r>
              <a:rPr lang="en-US" sz="2400">
                <a:solidFill>
                  <a:srgbClr val="0455A4"/>
                </a:solidFill>
              </a:rPr>
              <a:t>Distance aligning with Price Trends</a:t>
            </a:r>
            <a:endParaRPr sz="2400">
              <a:solidFill>
                <a:srgbClr val="0455A4"/>
              </a:solidFill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 sz="2400">
                <a:solidFill>
                  <a:srgbClr val="0455A4"/>
                </a:solidFill>
              </a:rPr>
              <a:t>Closer </a:t>
            </a:r>
            <a:r>
              <a:rPr lang="en-US" sz="2200">
                <a:solidFill>
                  <a:srgbClr val="0455A4"/>
                </a:solidFill>
              </a:rPr>
              <a:t>→ Over</a:t>
            </a:r>
            <a:endParaRPr sz="2400">
              <a:solidFill>
                <a:srgbClr val="0455A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455A4"/>
              </a:solidFill>
            </a:endParaRPr>
          </a:p>
          <a:p>
            <a:pPr indent="-34544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●"/>
            </a:pPr>
            <a:r>
              <a:rPr lang="en-US" sz="2400">
                <a:solidFill>
                  <a:srgbClr val="0455A4"/>
                </a:solidFill>
              </a:rPr>
              <a:t>Opposite trends</a:t>
            </a:r>
            <a:endParaRPr sz="2400">
              <a:solidFill>
                <a:srgbClr val="0455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644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 sz="2200">
                <a:solidFill>
                  <a:srgbClr val="0455A4"/>
                </a:solidFill>
              </a:rPr>
              <a:t>Over tends to be…</a:t>
            </a:r>
            <a:endParaRPr sz="2200">
              <a:solidFill>
                <a:srgbClr val="0455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44" lvl="2" marL="1257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■"/>
            </a:pPr>
            <a:r>
              <a:rPr lang="en-US" sz="2200">
                <a:solidFill>
                  <a:srgbClr val="0455A4"/>
                </a:solidFill>
              </a:rPr>
              <a:t>Old</a:t>
            </a:r>
            <a:endParaRPr sz="2200">
              <a:solidFill>
                <a:srgbClr val="0455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44" lvl="2" marL="1257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■"/>
            </a:pPr>
            <a:r>
              <a:rPr lang="en-US" sz="2200">
                <a:solidFill>
                  <a:srgbClr val="0455A4"/>
                </a:solidFill>
              </a:rPr>
              <a:t>Low-Medium stories</a:t>
            </a:r>
            <a:endParaRPr sz="2200">
              <a:solidFill>
                <a:srgbClr val="0455A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455A4"/>
              </a:solidFill>
            </a:endParaRPr>
          </a:p>
          <a:p>
            <a:pPr indent="-34544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●"/>
            </a:pPr>
            <a:r>
              <a:rPr lang="en-US" sz="2400">
                <a:solidFill>
                  <a:srgbClr val="0455A4"/>
                </a:solidFill>
              </a:rPr>
              <a:t>City Planning Viewpoint</a:t>
            </a:r>
            <a:endParaRPr sz="2400">
              <a:solidFill>
                <a:srgbClr val="0455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344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 sz="2200">
                <a:solidFill>
                  <a:srgbClr val="0455A4"/>
                </a:solidFill>
              </a:rPr>
              <a:t>Center → Outside (Suburb)</a:t>
            </a:r>
            <a:endParaRPr sz="2200">
              <a:solidFill>
                <a:srgbClr val="0455A4"/>
              </a:solidFill>
            </a:endParaRPr>
          </a:p>
          <a:p>
            <a:pPr indent="-347344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 sz="2200">
                <a:solidFill>
                  <a:srgbClr val="0455A4"/>
                </a:solidFill>
              </a:rPr>
              <a:t>Old &amp; Low → Modern &amp; High</a:t>
            </a:r>
            <a:endParaRPr sz="2200">
              <a:solidFill>
                <a:srgbClr val="0455A4"/>
              </a:solidFill>
            </a:endParaRPr>
          </a:p>
          <a:p>
            <a:pPr indent="-347344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 sz="2200">
                <a:solidFill>
                  <a:srgbClr val="0455A4"/>
                </a:solidFill>
              </a:rPr>
              <a:t>More infrastructures around the epicenter</a:t>
            </a:r>
            <a:endParaRPr sz="2200">
              <a:solidFill>
                <a:srgbClr val="0455A4"/>
              </a:solidFill>
            </a:endParaRPr>
          </a:p>
        </p:txBody>
      </p:sp>
      <p:pic>
        <p:nvPicPr>
          <p:cNvPr id="378" name="Google Shape;378;g1a4dfc7fcf4_0_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050" y="4291064"/>
            <a:ext cx="3200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a4dfc7fcf4_0_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042" y="2336963"/>
            <a:ext cx="3200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a4dfc7fcf4_0_5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5894" y="2336964"/>
            <a:ext cx="3200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a4dfc7fcf4_0_5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5894" y="4291064"/>
            <a:ext cx="3200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a4dfc7fcf4_0_5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5042" y="382875"/>
            <a:ext cx="3200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a4dfc7fcf4_0_5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5892" y="382875"/>
            <a:ext cx="3200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a4d3f1adba_5_17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solidFill>
                  <a:srgbClr val="003366"/>
                </a:solidFill>
              </a:rPr>
              <a:t>Takeaways</a:t>
            </a:r>
            <a:endParaRPr sz="3600">
              <a:solidFill>
                <a:srgbClr val="003366"/>
              </a:solidFill>
            </a:endParaRPr>
          </a:p>
        </p:txBody>
      </p:sp>
      <p:sp>
        <p:nvSpPr>
          <p:cNvPr id="389" name="Google Shape;389;g1a4d3f1adba_5_176"/>
          <p:cNvSpPr txBox="1"/>
          <p:nvPr>
            <p:ph idx="1" type="body"/>
          </p:nvPr>
        </p:nvSpPr>
        <p:spPr>
          <a:xfrm>
            <a:off x="838200" y="1690825"/>
            <a:ext cx="10515600" cy="4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●"/>
            </a:pPr>
            <a:r>
              <a:rPr lang="en-US">
                <a:solidFill>
                  <a:srgbClr val="0455A4"/>
                </a:solidFill>
              </a:rPr>
              <a:t>Clusters</a:t>
            </a:r>
            <a:endParaRPr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>
                <a:solidFill>
                  <a:srgbClr val="0455A4"/>
                </a:solidFill>
              </a:rPr>
              <a:t>Possible Key factors</a:t>
            </a:r>
            <a:endParaRPr>
              <a:solidFill>
                <a:srgbClr val="0455A4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ct val="100000"/>
              <a:buFont typeface="Noto Sans Symbols"/>
              <a:buChar char="■"/>
            </a:pPr>
            <a:r>
              <a:rPr lang="en-US" sz="2200">
                <a:solidFill>
                  <a:srgbClr val="0455A4"/>
                </a:solidFill>
              </a:rPr>
              <a:t>Construction Time / Renovation Conditions / Five Years Property / Floor #</a:t>
            </a:r>
            <a:endParaRPr>
              <a:solidFill>
                <a:srgbClr val="0455A4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>
                <a:solidFill>
                  <a:srgbClr val="0455A4"/>
                </a:solidFill>
              </a:rPr>
              <a:t>Expensive vs Cheap</a:t>
            </a:r>
            <a:endParaRPr>
              <a:solidFill>
                <a:srgbClr val="0455A4"/>
              </a:solidFill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ct val="100435"/>
              <a:buFont typeface="Noto Sans Symbols"/>
              <a:buChar char="■"/>
            </a:pPr>
            <a:r>
              <a:rPr lang="en-US" sz="2190">
                <a:solidFill>
                  <a:srgbClr val="0455A4"/>
                </a:solidFill>
              </a:rPr>
              <a:t>Modern vs Old / Hardcover vs Other (Rough) / More than 5 years vs Less / High vs Lo</a:t>
            </a:r>
            <a:r>
              <a:rPr lang="en-US" sz="2200">
                <a:solidFill>
                  <a:srgbClr val="0455A4"/>
                </a:solidFill>
              </a:rPr>
              <a:t>w</a:t>
            </a:r>
            <a:endParaRPr>
              <a:solidFill>
                <a:srgbClr val="0455A4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●"/>
            </a:pPr>
            <a:r>
              <a:rPr lang="en-US">
                <a:solidFill>
                  <a:srgbClr val="0455A4"/>
                </a:solidFill>
              </a:rPr>
              <a:t>Price Trends</a:t>
            </a:r>
            <a:endParaRPr>
              <a:solidFill>
                <a:srgbClr val="0455A4"/>
              </a:solidFill>
            </a:endParaRPr>
          </a:p>
          <a:p>
            <a:pPr indent="-255269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>
                <a:solidFill>
                  <a:srgbClr val="0455A4"/>
                </a:solidFill>
              </a:rPr>
              <a:t>Distance</a:t>
            </a:r>
            <a:endParaRPr>
              <a:solidFill>
                <a:srgbClr val="0455A4"/>
              </a:solidFill>
            </a:endParaRPr>
          </a:p>
          <a:p>
            <a:pPr indent="-255269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>
                <a:solidFill>
                  <a:srgbClr val="0455A4"/>
                </a:solidFill>
              </a:rPr>
              <a:t>Opposite factors : Construction Time / Floor #</a:t>
            </a:r>
            <a:endParaRPr>
              <a:solidFill>
                <a:srgbClr val="0455A4"/>
              </a:solidFill>
            </a:endParaRPr>
          </a:p>
          <a:p>
            <a:pPr indent="-255269" lvl="1" marL="685800" rtl="0" algn="l">
              <a:spcBef>
                <a:spcPts val="50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○"/>
            </a:pPr>
            <a:r>
              <a:rPr lang="en-US">
                <a:solidFill>
                  <a:srgbClr val="0455A4"/>
                </a:solidFill>
              </a:rPr>
              <a:t>City Planning Perspective</a:t>
            </a:r>
            <a:endParaRPr>
              <a:solidFill>
                <a:srgbClr val="0455A4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ct val="100000"/>
              <a:buChar char="●"/>
            </a:pPr>
            <a:r>
              <a:rPr lang="en-US">
                <a:solidFill>
                  <a:srgbClr val="0455A4"/>
                </a:solidFill>
              </a:rPr>
              <a:t>Caveats</a:t>
            </a:r>
            <a:endParaRPr>
              <a:solidFill>
                <a:srgbClr val="0455A4"/>
              </a:solidFill>
            </a:endParaRPr>
          </a:p>
          <a:p>
            <a:pPr indent="-220027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ct val="75000"/>
              <a:buChar char="○"/>
            </a:pPr>
            <a:r>
              <a:rPr lang="en-US">
                <a:solidFill>
                  <a:srgbClr val="0455A4"/>
                </a:solidFill>
              </a:rPr>
              <a:t>Data from 2011 to 2017</a:t>
            </a:r>
            <a:endParaRPr>
              <a:solidFill>
                <a:srgbClr val="0455A4"/>
              </a:solidFill>
            </a:endParaRPr>
          </a:p>
          <a:p>
            <a:pPr indent="-220027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55A4"/>
              </a:buClr>
              <a:buSzPct val="75000"/>
              <a:buChar char="○"/>
            </a:pPr>
            <a:r>
              <a:rPr lang="en-US">
                <a:solidFill>
                  <a:srgbClr val="0455A4"/>
                </a:solidFill>
              </a:rPr>
              <a:t>May not reflect current real estate market (e.g. Policy &amp; Regulation)</a:t>
            </a:r>
            <a:endParaRPr>
              <a:solidFill>
                <a:srgbClr val="0455A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e8530e194_0_0"/>
          <p:cNvSpPr txBox="1"/>
          <p:nvPr>
            <p:ph type="title"/>
          </p:nvPr>
        </p:nvSpPr>
        <p:spPr>
          <a:xfrm>
            <a:off x="838200" y="677322"/>
            <a:ext cx="69384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</a:pPr>
            <a:r>
              <a:rPr b="1" lang="en-US"/>
              <a:t>Project Objectives</a:t>
            </a:r>
            <a:endParaRPr/>
          </a:p>
        </p:txBody>
      </p:sp>
      <p:sp>
        <p:nvSpPr>
          <p:cNvPr id="200" name="Google Shape;200;g1ae8530e194_0_0"/>
          <p:cNvSpPr/>
          <p:nvPr/>
        </p:nvSpPr>
        <p:spPr>
          <a:xfrm>
            <a:off x="838200" y="1859414"/>
            <a:ext cx="1450500" cy="89100"/>
          </a:xfrm>
          <a:prstGeom prst="rect">
            <a:avLst/>
          </a:prstGeom>
          <a:solidFill>
            <a:srgbClr val="04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1ae8530e194_0_0"/>
          <p:cNvSpPr txBox="1"/>
          <p:nvPr>
            <p:ph idx="1" type="body"/>
          </p:nvPr>
        </p:nvSpPr>
        <p:spPr>
          <a:xfrm>
            <a:off x="838200" y="2257063"/>
            <a:ext cx="10515600" cy="3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/>
              <a:t>Regression: Create a regression model which can accurately predict a real estate listing’s total price, given other information about the listing.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/>
              <a:t>Clustering: Create clusters which effectively group listings with similar attributes to identify over- and underpriced listings.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"/>
          <p:cNvSpPr txBox="1"/>
          <p:nvPr/>
        </p:nvSpPr>
        <p:spPr>
          <a:xfrm>
            <a:off x="1053200" y="4625870"/>
            <a:ext cx="6358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1500"/>
              <a:buChar char="●"/>
            </a:pPr>
            <a:r>
              <a:rPr lang="en-US" sz="1500">
                <a:solidFill>
                  <a:srgbClr val="0455A4"/>
                </a:solidFill>
              </a:rPr>
              <a:t>Many groups used metrics other than RMSE to measure model performance, including RMSLE and score functions from packages in Python.</a:t>
            </a:r>
            <a:endParaRPr sz="1500">
              <a:solidFill>
                <a:srgbClr val="0455A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455A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1500"/>
              <a:buChar char="●"/>
            </a:pPr>
            <a:r>
              <a:rPr lang="en-US" sz="1500">
                <a:solidFill>
                  <a:srgbClr val="0455A4"/>
                </a:solidFill>
              </a:rPr>
              <a:t>Our group opted for RMSE because it is easily recognized and understood.</a:t>
            </a:r>
            <a:endParaRPr sz="1500">
              <a:solidFill>
                <a:srgbClr val="0455A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455A4"/>
              </a:solidFill>
            </a:endParaRPr>
          </a:p>
        </p:txBody>
      </p:sp>
      <p:graphicFrame>
        <p:nvGraphicFramePr>
          <p:cNvPr id="207" name="Google Shape;207;p2"/>
          <p:cNvGraphicFramePr/>
          <p:nvPr/>
        </p:nvGraphicFramePr>
        <p:xfrm>
          <a:off x="1411500" y="200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{8924655D-C401-4156-BB8C-BF1F53E66CE8}</a:tableStyleId>
              </a:tblPr>
              <a:tblGrid>
                <a:gridCol w="1873800"/>
                <a:gridCol w="1873800"/>
                <a:gridCol w="1873800"/>
                <a:gridCol w="1873800"/>
                <a:gridCol w="1873800"/>
              </a:tblGrid>
              <a:tr h="58072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3366"/>
                          </a:solidFill>
                        </a:rPr>
                        <a:t>RMSE by Group Predicting Total Price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  <a:tr h="58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003366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003366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B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003366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003366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003366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3366"/>
                          </a:solidFill>
                        </a:rPr>
                        <a:t>124.3104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3366"/>
                          </a:solidFill>
                        </a:rPr>
                        <a:t>144.755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3366"/>
                          </a:solidFill>
                        </a:rPr>
                        <a:t>136.775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3366"/>
                          </a:solidFill>
                        </a:rPr>
                        <a:t>89.822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3366"/>
                          </a:solidFill>
                        </a:rPr>
                        <a:t>126.304</a:t>
                      </a:r>
                      <a:endParaRPr>
                        <a:solidFill>
                          <a:srgbClr val="0033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33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8" name="Google Shape;208;p2"/>
          <p:cNvSpPr txBox="1"/>
          <p:nvPr/>
        </p:nvSpPr>
        <p:spPr>
          <a:xfrm>
            <a:off x="3098925" y="938550"/>
            <a:ext cx="80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3366"/>
                </a:solidFill>
              </a:rPr>
              <a:t>Setting a Benchmark: Other Groups’ RMSEs</a:t>
            </a:r>
            <a:endParaRPr b="1" sz="2800">
              <a:solidFill>
                <a:srgbClr val="0033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/>
          <p:nvPr/>
        </p:nvSpPr>
        <p:spPr>
          <a:xfrm>
            <a:off x="838200" y="1886709"/>
            <a:ext cx="1450482" cy="89168"/>
          </a:xfrm>
          <a:prstGeom prst="rect">
            <a:avLst/>
          </a:prstGeom>
          <a:solidFill>
            <a:srgbClr val="E8E9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274"/>
            <a:ext cx="5835926" cy="4097574"/>
          </a:xfrm>
          <a:prstGeom prst="rect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12"/>
          <p:cNvSpPr txBox="1"/>
          <p:nvPr/>
        </p:nvSpPr>
        <p:spPr>
          <a:xfrm>
            <a:off x="616813" y="4257850"/>
            <a:ext cx="460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455A4"/>
                </a:solidFill>
              </a:rPr>
              <a:t>Map of Beijing with Tiananmen Square, Temple of Heaven, Xin Jiekou, and Beijing International Trade Center (green dots).</a:t>
            </a:r>
            <a:endParaRPr sz="1500">
              <a:solidFill>
                <a:srgbClr val="0455A4"/>
              </a:solidFill>
            </a:endParaRPr>
          </a:p>
        </p:txBody>
      </p:sp>
      <p:sp>
        <p:nvSpPr>
          <p:cNvPr id="216" name="Google Shape;216;p12"/>
          <p:cNvSpPr txBox="1"/>
          <p:nvPr/>
        </p:nvSpPr>
        <p:spPr>
          <a:xfrm>
            <a:off x="6149888" y="1325700"/>
            <a:ext cx="5402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455A4"/>
                </a:solidFill>
              </a:rPr>
              <a:t>Latitude and longitude data fit into Beijing city-blocks using spatial joining. The colors indicate average property price per square meter.</a:t>
            </a:r>
            <a:endParaRPr sz="1500">
              <a:solidFill>
                <a:srgbClr val="0455A4"/>
              </a:solidFill>
            </a:endParaRPr>
          </a:p>
        </p:txBody>
      </p:sp>
      <p:pic>
        <p:nvPicPr>
          <p:cNvPr id="217" name="Google Shape;21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86" y="2202900"/>
            <a:ext cx="4053127" cy="3807924"/>
          </a:xfrm>
          <a:prstGeom prst="rect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12"/>
          <p:cNvSpPr/>
          <p:nvPr/>
        </p:nvSpPr>
        <p:spPr>
          <a:xfrm>
            <a:off x="2920700" y="1975875"/>
            <a:ext cx="310200" cy="3618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"/>
          <p:cNvSpPr/>
          <p:nvPr/>
        </p:nvSpPr>
        <p:spPr>
          <a:xfrm>
            <a:off x="8854150" y="3644625"/>
            <a:ext cx="700500" cy="9993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2"/>
          <p:cNvSpPr txBox="1"/>
          <p:nvPr/>
        </p:nvSpPr>
        <p:spPr>
          <a:xfrm>
            <a:off x="5961250" y="333075"/>
            <a:ext cx="5590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03366"/>
                </a:solidFill>
              </a:rPr>
              <a:t>Literature Review Findings</a:t>
            </a:r>
            <a:endParaRPr b="1" sz="3300">
              <a:solidFill>
                <a:srgbClr val="0033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762e21345_0_14"/>
          <p:cNvSpPr txBox="1"/>
          <p:nvPr/>
        </p:nvSpPr>
        <p:spPr>
          <a:xfrm>
            <a:off x="616813" y="4257850"/>
            <a:ext cx="460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26" name="Google Shape;226;g1a762e21345_0_14"/>
          <p:cNvSpPr txBox="1"/>
          <p:nvPr/>
        </p:nvSpPr>
        <p:spPr>
          <a:xfrm>
            <a:off x="6149888" y="1325700"/>
            <a:ext cx="540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227" name="Google Shape;227;g1a762e2134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1023000"/>
            <a:ext cx="5405868" cy="4812000"/>
          </a:xfrm>
          <a:prstGeom prst="rect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g1a762e21345_0_14"/>
          <p:cNvSpPr txBox="1"/>
          <p:nvPr/>
        </p:nvSpPr>
        <p:spPr>
          <a:xfrm>
            <a:off x="6547825" y="1371600"/>
            <a:ext cx="4850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1400"/>
              <a:buChar char="●"/>
            </a:pPr>
            <a:r>
              <a:rPr lang="en-US">
                <a:solidFill>
                  <a:srgbClr val="0455A4"/>
                </a:solidFill>
              </a:rPr>
              <a:t>Examining the images on the previous slide, we noted what appeared to be an epicenter from which the high listing prices radiated.</a:t>
            </a:r>
            <a:endParaRPr>
              <a:solidFill>
                <a:srgbClr val="0455A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55A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1400"/>
              <a:buChar char="●"/>
            </a:pPr>
            <a:r>
              <a:rPr lang="en-US">
                <a:solidFill>
                  <a:srgbClr val="0455A4"/>
                </a:solidFill>
              </a:rPr>
              <a:t>Using Google Maps, we were able to identify a landmark in that region: Jingshan Park.</a:t>
            </a:r>
            <a:endParaRPr>
              <a:solidFill>
                <a:srgbClr val="0455A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55A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1400"/>
              <a:buChar char="●"/>
            </a:pPr>
            <a:r>
              <a:rPr lang="en-US">
                <a:solidFill>
                  <a:srgbClr val="0455A4"/>
                </a:solidFill>
              </a:rPr>
              <a:t>We found the latitude and longitude for Jingshan Park and used that information to create a “Distance” variable which replaced our longitude and latitude variables with one measurement of how far a listing was from Jingshan Park while accounting for the Earth’s curvature.¹ </a:t>
            </a:r>
            <a:endParaRPr>
              <a:solidFill>
                <a:srgbClr val="0455A4"/>
              </a:solidFill>
            </a:endParaRPr>
          </a:p>
        </p:txBody>
      </p:sp>
      <p:sp>
        <p:nvSpPr>
          <p:cNvPr id="229" name="Google Shape;229;g1a762e21345_0_14"/>
          <p:cNvSpPr txBox="1"/>
          <p:nvPr/>
        </p:nvSpPr>
        <p:spPr>
          <a:xfrm>
            <a:off x="818475" y="6263525"/>
            <a:ext cx="63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¹ </a:t>
            </a:r>
            <a:r>
              <a:rPr lang="en-US" sz="1000">
                <a:solidFill>
                  <a:schemeClr val="lt1"/>
                </a:solidFill>
              </a:rPr>
              <a:t>This was accomplished with a function and the “geosphere” package.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0" name="Google Shape;230;g1a762e21345_0_14"/>
          <p:cNvSpPr txBox="1"/>
          <p:nvPr/>
        </p:nvSpPr>
        <p:spPr>
          <a:xfrm>
            <a:off x="6499300" y="461175"/>
            <a:ext cx="505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3366"/>
                </a:solidFill>
              </a:rPr>
              <a:t>Identifying the Epicenter</a:t>
            </a:r>
            <a:endParaRPr b="1" sz="3200">
              <a:solidFill>
                <a:srgbClr val="0033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/>
          <p:nvPr>
            <p:ph type="title"/>
          </p:nvPr>
        </p:nvSpPr>
        <p:spPr>
          <a:xfrm>
            <a:off x="838200" y="677322"/>
            <a:ext cx="6938473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</a:pPr>
            <a:r>
              <a:rPr b="1" lang="en-US"/>
              <a:t>HISTOGRAM OF VARIABLES</a:t>
            </a:r>
            <a:endParaRPr/>
          </a:p>
        </p:txBody>
      </p:sp>
      <p:sp>
        <p:nvSpPr>
          <p:cNvPr id="236" name="Google Shape;236;p11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37" name="Google Shape;237;p11"/>
          <p:cNvSpPr/>
          <p:nvPr/>
        </p:nvSpPr>
        <p:spPr>
          <a:xfrm>
            <a:off x="838200" y="1859414"/>
            <a:ext cx="1450482" cy="89168"/>
          </a:xfrm>
          <a:prstGeom prst="rect">
            <a:avLst/>
          </a:prstGeom>
          <a:solidFill>
            <a:srgbClr val="04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85900"/>
            <a:ext cx="10515600" cy="4691075"/>
          </a:xfrm>
          <a:prstGeom prst="rect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 txBox="1"/>
          <p:nvPr>
            <p:ph type="title"/>
          </p:nvPr>
        </p:nvSpPr>
        <p:spPr>
          <a:xfrm>
            <a:off x="838200" y="677322"/>
            <a:ext cx="10515600" cy="131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</a:pPr>
            <a:r>
              <a:rPr b="1" lang="en-US"/>
              <a:t>VARIABLES CORRELATION HEATMAP</a:t>
            </a:r>
            <a:endParaRPr/>
          </a:p>
        </p:txBody>
      </p:sp>
      <p:pic>
        <p:nvPicPr>
          <p:cNvPr id="244" name="Google Shape;24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371600"/>
            <a:ext cx="9110201" cy="4787100"/>
          </a:xfrm>
          <a:prstGeom prst="rect">
            <a:avLst/>
          </a:prstGeom>
          <a:noFill/>
          <a:ln cap="flat" cmpd="sng" w="9525">
            <a:solidFill>
              <a:srgbClr val="0033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/>
          <p:nvPr>
            <p:ph type="title"/>
          </p:nvPr>
        </p:nvSpPr>
        <p:spPr>
          <a:xfrm>
            <a:off x="700000" y="634722"/>
            <a:ext cx="105156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Oswald SemiBold"/>
              <a:buNone/>
            </a:pPr>
            <a:r>
              <a:rPr b="1" lang="en-US"/>
              <a:t>VIF VALUES</a:t>
            </a:r>
            <a:r>
              <a:rPr b="1" lang="en-US" sz="4800" cap="none">
                <a:solidFill>
                  <a:srgbClr val="13294B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838200" y="1859414"/>
            <a:ext cx="1450482" cy="89168"/>
          </a:xfrm>
          <a:prstGeom prst="rect">
            <a:avLst/>
          </a:prstGeom>
          <a:solidFill>
            <a:srgbClr val="0455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3"/>
          <p:cNvSpPr txBox="1"/>
          <p:nvPr>
            <p:ph idx="1" type="body"/>
          </p:nvPr>
        </p:nvSpPr>
        <p:spPr>
          <a:xfrm>
            <a:off x="838200" y="2257063"/>
            <a:ext cx="10515600" cy="39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55A4"/>
              </a:buClr>
              <a:buSzPts val="3000"/>
              <a:buNone/>
            </a:pPr>
            <a:r>
              <a:rPr lang="en-US">
                <a:solidFill>
                  <a:srgbClr val="0455A4"/>
                </a:solidFill>
              </a:rPr>
              <a:t>VIF</a:t>
            </a:r>
            <a:r>
              <a:rPr lang="en-US">
                <a:solidFill>
                  <a:srgbClr val="0455A4"/>
                </a:solidFill>
              </a:rPr>
              <a:t> value of floor </a:t>
            </a:r>
            <a:br>
              <a:rPr lang="en-US">
                <a:solidFill>
                  <a:srgbClr val="0455A4"/>
                </a:solidFill>
              </a:rPr>
            </a:br>
            <a:r>
              <a:rPr lang="en-US">
                <a:solidFill>
                  <a:srgbClr val="0455A4"/>
                </a:solidFill>
              </a:rPr>
              <a:t>type = 1.042120</a:t>
            </a:r>
            <a:endParaRPr>
              <a:solidFill>
                <a:srgbClr val="0455A4"/>
              </a:solidFill>
            </a:endParaRPr>
          </a:p>
        </p:txBody>
      </p:sp>
      <p:pic>
        <p:nvPicPr>
          <p:cNvPr id="252" name="Google Shape;2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225" y="1485900"/>
            <a:ext cx="7082575" cy="46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UoIS">
      <a:dk1>
        <a:srgbClr val="1F4096"/>
      </a:dk1>
      <a:lt1>
        <a:srgbClr val="E8E9EA"/>
      </a:lt1>
      <a:dk2>
        <a:srgbClr val="1F4096"/>
      </a:dk2>
      <a:lt2>
        <a:srgbClr val="E7E6E6"/>
      </a:lt2>
      <a:accent1>
        <a:srgbClr val="13294B"/>
      </a:accent1>
      <a:accent2>
        <a:srgbClr val="0455A4"/>
      </a:accent2>
      <a:accent3>
        <a:srgbClr val="E84A27"/>
      </a:accent3>
      <a:accent4>
        <a:srgbClr val="D50032"/>
      </a:accent4>
      <a:accent5>
        <a:srgbClr val="003366"/>
      </a:accent5>
      <a:accent6>
        <a:srgbClr val="FFD125"/>
      </a:accent6>
      <a:hlink>
        <a:srgbClr val="5E6669"/>
      </a:hlink>
      <a:folHlink>
        <a:srgbClr val="A5A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2021-03-01T19:31:35Z</dcterms:created>
  <dc:creator>Martin, Steven Dee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0x01010043D3371CF0AE884FA3CFA8ECBA86DC97</vt:lpwstr>
  </property>
</Properties>
</file>